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78" r:id="rId5"/>
    <p:sldId id="258" r:id="rId6"/>
    <p:sldId id="269" r:id="rId7"/>
    <p:sldId id="263" r:id="rId8"/>
    <p:sldId id="267" r:id="rId9"/>
    <p:sldId id="275" r:id="rId10"/>
    <p:sldId id="277" r:id="rId11"/>
    <p:sldId id="270" r:id="rId12"/>
    <p:sldId id="272" r:id="rId13"/>
    <p:sldId id="274" r:id="rId14"/>
    <p:sldId id="276" r:id="rId15"/>
    <p:sldId id="271" r:id="rId16"/>
    <p:sldId id="268" r:id="rId17"/>
    <p:sldId id="266" r:id="rId18"/>
    <p:sldId id="259" r:id="rId19"/>
    <p:sldId id="26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CD96"/>
    <a:srgbClr val="3FCFA4"/>
    <a:srgbClr val="297F77"/>
    <a:srgbClr val="3FD2A2"/>
    <a:srgbClr val="3EBEB1"/>
    <a:srgbClr val="3DC0AE"/>
    <a:srgbClr val="41DF9E"/>
    <a:srgbClr val="3DBFAF"/>
    <a:srgbClr val="40D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53" autoAdjust="0"/>
  </p:normalViewPr>
  <p:slideViewPr>
    <p:cSldViewPr snapToGrid="0">
      <p:cViewPr varScale="1">
        <p:scale>
          <a:sx n="115" d="100"/>
          <a:sy n="11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EF1A6-FDF6-36AF-7AD5-D3C1B9FF7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9854F8-8274-D157-F986-3306750F1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A07BD-2656-7E2F-9F1E-3875093B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F6D241-2830-08B1-07F7-8C816633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4B39C-A36E-A43E-044C-25A91192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63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F2509-A30C-A782-0573-81B630B1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113845-A601-62E1-1C03-F058A0627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D862A-5B44-1188-9E74-2F2BABFF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CABDA-EE7F-84EC-E67D-27B9D509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38BEC8-3805-29F0-A2CC-929D31700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50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863407-9EE8-C46D-FF07-A6E341226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15FEFF-674F-6484-DCA0-CE3900BF3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1E35A-B2A5-87A4-2312-211C901E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ECE74-7E1F-4A5C-AD05-157C9E8A6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19964-257A-8E18-67EF-CD0EE4EF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86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6E92C-1BC7-E353-306A-79209540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F74EB-A2F8-9A09-160D-F0EADC396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F23277-5959-E6DC-4D1C-989989C5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6A424-45B1-327D-202F-4FCEF34B6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646174-0DCF-F68E-7C1C-D36E56E6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4F3DB-23F2-8238-A66F-4638059D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535D7-2388-D580-2363-C7898B7A9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AE86E-9CB1-D737-8B9A-0BE50271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336D0-09F6-A80B-D803-DB10AF30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8D9898-E219-0DB1-214F-9FFC6F0C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0577B-5695-C083-8230-DC9D3D41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9E99A-CFE3-AB89-822F-D5A830A00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2FD2BA-3523-9A77-8519-DAA4A8E6A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61351-3DD2-DF89-98D2-CAFC48E7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5E289-AD0B-2FF5-61CE-7109587B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2E632-BCC0-F721-38C6-72E057DB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1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78D6E-6FD2-735F-2DB2-DBBB495E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BB46C-0438-B2DF-5E2B-229D303C3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48B5B-CB31-4AB7-033D-C85461F9A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0D22BD-EC3A-6E84-8F39-89BF29E4C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E5E1E1-F0CE-CD47-49AA-FCD1F8407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EFFBB6-62A9-0045-E3EB-1C48752AD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88E6DD-10E8-269B-645C-BF78FDFF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F0AAC1-27EA-8F74-F3F6-7034B34D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9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FC7C0-D0A3-4532-4DA1-581C699B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7C8160-D204-46A9-51FE-D4D2A9B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546183-9E23-D9A6-88B3-1A305F70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8A1C0E-ADDA-6222-B450-98D576DD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4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5D877A-4A56-133A-1F16-CA0A5CBBD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70DF1B-C8A3-38FE-7B4F-A405DE0E8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B6605A-9ADF-0939-8B3A-3F7DA8AF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18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E4AF9-40BA-29CE-2653-99C768DB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21AC1-CF8D-FF10-C39E-378F00EE1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CAD0D-B959-E161-96BF-F40C9F592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FE59D8-A5D3-9767-6F56-FD6E2DCF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8C0506-8550-D107-F11C-CCB83776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64AF93-1ACD-BA47-23B8-E04BA68D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C953C-7E18-9E64-3175-EB9EFD5BB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CE3C56-79F9-AC2A-2DEB-1CA426AB1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3D1371-34D1-66C8-D47E-3E4CE32A6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1B429E-555C-B5FD-A7A9-94970991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69CCE9-41A9-794B-EAFD-AC2429D5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3ED71E-91EC-1760-4942-5073BFBC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2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06417A-B5E6-A29A-5BAA-30010DEF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B9A3C8-999F-2995-FCF1-D4C2DE3A1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8DDEF-1C48-1A1B-0D5A-81C1554D3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27BC7-F535-48A0-925D-DF95AE66D955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BAB2D-B8E3-6FA6-022A-4264D3A13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B1543-752E-C847-F388-F8F5F38A3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6E3F-55AA-46E0-9DC4-A271D539B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2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E1C9F0F-11F2-4498-495B-D0AAEDE76EEA}"/>
              </a:ext>
            </a:extLst>
          </p:cNvPr>
          <p:cNvSpPr/>
          <p:nvPr/>
        </p:nvSpPr>
        <p:spPr>
          <a:xfrm>
            <a:off x="0" y="0"/>
            <a:ext cx="12192000" cy="6874778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6C0DA-FC74-A5D1-DD55-92204DF9DF04}"/>
              </a:ext>
            </a:extLst>
          </p:cNvPr>
          <p:cNvSpPr txBox="1"/>
          <p:nvPr/>
        </p:nvSpPr>
        <p:spPr>
          <a:xfrm>
            <a:off x="809625" y="783578"/>
            <a:ext cx="3946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rgbClr val="3DBF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MOVIE</a:t>
            </a:r>
            <a:r>
              <a:rPr lang="ko-KR" altLang="en-US" sz="4000" spc="-150" dirty="0">
                <a:solidFill>
                  <a:srgbClr val="3DBF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4000" spc="-150" dirty="0">
                <a:solidFill>
                  <a:srgbClr val="3DBFA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65B68-1372-76F2-4FA6-2A182BBA8B38}"/>
              </a:ext>
            </a:extLst>
          </p:cNvPr>
          <p:cNvSpPr txBox="1"/>
          <p:nvPr/>
        </p:nvSpPr>
        <p:spPr>
          <a:xfrm>
            <a:off x="809625" y="1396214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FCFA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NEW </a:t>
            </a:r>
            <a:r>
              <a:rPr lang="en-US" altLang="ko-KR" sz="3000" spc="-150" dirty="0" smtClean="0">
                <a:solidFill>
                  <a:srgbClr val="3FCFA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WEBPAGE </a:t>
            </a:r>
            <a:r>
              <a:rPr lang="en-US" altLang="ko-KR" sz="3000" spc="-150" dirty="0">
                <a:solidFill>
                  <a:srgbClr val="3FCFA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DB3C3-F4E5-FD47-A54D-30B37436B8D5}"/>
              </a:ext>
            </a:extLst>
          </p:cNvPr>
          <p:cNvSpPr txBox="1"/>
          <p:nvPr/>
        </p:nvSpPr>
        <p:spPr>
          <a:xfrm>
            <a:off x="809625" y="20454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150" dirty="0">
                <a:solidFill>
                  <a:srgbClr val="40DA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새로운 </a:t>
            </a:r>
            <a:r>
              <a:rPr lang="en-US" altLang="ko-KR" sz="1800" spc="-150" dirty="0">
                <a:solidFill>
                  <a:srgbClr val="40DA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Movie </a:t>
            </a:r>
            <a:r>
              <a:rPr lang="ko-KR" altLang="en-US" spc="-150" dirty="0">
                <a:solidFill>
                  <a:srgbClr val="40DA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추천 커뮤니티</a:t>
            </a:r>
            <a:r>
              <a:rPr lang="en-US" altLang="ko-KR" spc="-150" dirty="0">
                <a:solidFill>
                  <a:srgbClr val="40DA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pc="-150" dirty="0">
                <a:solidFill>
                  <a:srgbClr val="40DA9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영화와 커뮤니티를 한 번에</a:t>
            </a:r>
            <a:endParaRPr lang="en-US" altLang="ko-KR" sz="1800" spc="-150" dirty="0">
              <a:solidFill>
                <a:srgbClr val="40DA9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E3484B-373D-D824-49C5-B071C7135B21}"/>
              </a:ext>
            </a:extLst>
          </p:cNvPr>
          <p:cNvCxnSpPr/>
          <p:nvPr/>
        </p:nvCxnSpPr>
        <p:spPr>
          <a:xfrm>
            <a:off x="904875" y="1950212"/>
            <a:ext cx="5334000" cy="0"/>
          </a:xfrm>
          <a:prstGeom prst="line">
            <a:avLst/>
          </a:prstGeom>
          <a:ln w="12700">
            <a:solidFill>
              <a:srgbClr val="3DBF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41663F-1AD5-5E91-7499-0BDA3A8BB332}"/>
              </a:ext>
            </a:extLst>
          </p:cNvPr>
          <p:cNvSpPr txBox="1"/>
          <p:nvPr/>
        </p:nvSpPr>
        <p:spPr>
          <a:xfrm>
            <a:off x="7251700" y="5040468"/>
            <a:ext cx="4197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 smtClean="0">
                <a:solidFill>
                  <a:srgbClr val="3ECD9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이성섭</a:t>
            </a:r>
            <a:r>
              <a:rPr lang="en-US" altLang="ko-KR" dirty="0">
                <a:solidFill>
                  <a:srgbClr val="3ECD9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3ECD9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윤민영</a:t>
            </a:r>
            <a:endParaRPr lang="en-US" altLang="ko-KR" b="0" i="0" dirty="0">
              <a:solidFill>
                <a:srgbClr val="3ECD96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endParaRPr lang="en-US" altLang="ko-KR" b="0" i="0" dirty="0">
              <a:solidFill>
                <a:srgbClr val="3ECD96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0130AE4-7F4E-C9DD-38A8-1767C484A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39" y="4268340"/>
            <a:ext cx="3113911" cy="7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2241E3-8970-7814-EA2E-3284C4144D08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15" name="그림 1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5038A04-E8A6-B0BA-78CB-B979CFBCB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9BB55C-E365-ECD0-E237-F0980F8699F0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411648-538F-2975-424C-A29C478044B3}"/>
              </a:ext>
            </a:extLst>
          </p:cNvPr>
          <p:cNvSpPr txBox="1"/>
          <p:nvPr/>
        </p:nvSpPr>
        <p:spPr>
          <a:xfrm>
            <a:off x="4886221" y="1319101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detail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B6E84-AE21-7B3C-513B-2EC287764D7A}"/>
              </a:ext>
            </a:extLst>
          </p:cNvPr>
          <p:cNvSpPr txBox="1"/>
          <p:nvPr/>
        </p:nvSpPr>
        <p:spPr>
          <a:xfrm>
            <a:off x="1592807" y="6009380"/>
            <a:ext cx="85735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Display </a:t>
            </a:r>
            <a:r>
              <a:rPr lang="ko-KR" altLang="en-US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크기에 따른 반응형 디자인 구현 </a:t>
            </a:r>
            <a:endParaRPr lang="en-US" altLang="ko-KR" sz="20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배경에 포스터 이미지 </a:t>
            </a:r>
            <a:r>
              <a:rPr lang="ko-KR" altLang="en-US" sz="2000" spc="-15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그라데이션</a:t>
            </a:r>
            <a:r>
              <a:rPr lang="ko-KR" altLang="en-US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적용 </a:t>
            </a:r>
            <a:r>
              <a:rPr lang="en-US" altLang="ko-KR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 </a:t>
            </a:r>
            <a:r>
              <a:rPr lang="ko-KR" altLang="en-US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평점 </a:t>
            </a:r>
            <a:r>
              <a:rPr lang="en-US" altLang="ko-KR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2000" spc="-15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한줄평</a:t>
            </a:r>
            <a:r>
              <a:rPr lang="ko-KR" altLang="en-US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구현 </a:t>
            </a:r>
            <a:endParaRPr lang="en-US" altLang="ko-KR" sz="20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5C2BFF38-5CE2-B43A-C050-74504A8D1A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80" y="2149010"/>
            <a:ext cx="3813737" cy="3628364"/>
          </a:xfrm>
          <a:prstGeom prst="rect">
            <a:avLst/>
          </a:prstGeom>
        </p:spPr>
      </p:pic>
      <p:pic>
        <p:nvPicPr>
          <p:cNvPr id="8" name="그림 7" descr="텍스트, 스크린샷, 그래픽 디자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722C96F-E0B4-43F0-6954-1DC193BD0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9" y="2116462"/>
            <a:ext cx="3007177" cy="3660912"/>
          </a:xfrm>
          <a:prstGeom prst="rect">
            <a:avLst/>
          </a:prstGeom>
        </p:spPr>
      </p:pic>
      <p:pic>
        <p:nvPicPr>
          <p:cNvPr id="9" name="그림 8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987FED8E-FC84-59DA-C121-25A42919BA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68"/>
          <a:stretch/>
        </p:blipFill>
        <p:spPr>
          <a:xfrm>
            <a:off x="8295121" y="2149011"/>
            <a:ext cx="3235349" cy="36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2241E3-8970-7814-EA2E-3284C4144D08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15" name="그림 1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5038A04-E8A6-B0BA-78CB-B979CFBCB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9BB55C-E365-ECD0-E237-F0980F8699F0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6C03A4-73FF-645E-E870-8F6D42C5595C}"/>
              </a:ext>
            </a:extLst>
          </p:cNvPr>
          <p:cNvSpPr txBox="1"/>
          <p:nvPr/>
        </p:nvSpPr>
        <p:spPr>
          <a:xfrm>
            <a:off x="4490985" y="1465129"/>
            <a:ext cx="32100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반응형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Navbar (Header)</a:t>
            </a:r>
          </a:p>
        </p:txBody>
      </p: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AC5BA483-0014-98C2-3B9C-5196F96F7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69" y="2337777"/>
            <a:ext cx="7701015" cy="31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0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978EBD-EF0A-893D-1832-82CEED31E32C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59F27F6-7C61-38BB-9351-2A1B1A1C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41271A-5D20-8163-D3FA-FB3C664D665B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80CA02-1D66-993C-4CD9-4E4B816FB237}"/>
              </a:ext>
            </a:extLst>
          </p:cNvPr>
          <p:cNvSpPr txBox="1"/>
          <p:nvPr/>
        </p:nvSpPr>
        <p:spPr>
          <a:xfrm>
            <a:off x="1090449" y="163401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초기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3F5A0-96E2-C064-9BCF-9569C13EAD6E}"/>
              </a:ext>
            </a:extLst>
          </p:cNvPr>
          <p:cNvSpPr txBox="1"/>
          <p:nvPr/>
        </p:nvSpPr>
        <p:spPr>
          <a:xfrm>
            <a:off x="7040423" y="163401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Login</a:t>
            </a:r>
          </a:p>
        </p:txBody>
      </p:sp>
      <p:pic>
        <p:nvPicPr>
          <p:cNvPr id="3" name="그림 2" descr="팝콘, 텍스트, 옥수수, 실내이(가) 표시된 사진&#10;&#10;자동 생성된 설명">
            <a:extLst>
              <a:ext uri="{FF2B5EF4-FFF2-40B4-BE49-F238E27FC236}">
                <a16:creationId xmlns:a16="http://schemas.microsoft.com/office/drawing/2014/main" id="{DE2E62B1-066F-FA9B-42FD-3DE5441B77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464" y="2416081"/>
            <a:ext cx="4171076" cy="2676086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2CA93FE-E012-673E-A2B2-713BA5B82B8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9" y="2416081"/>
            <a:ext cx="3618219" cy="2578730"/>
          </a:xfrm>
          <a:prstGeom prst="rect">
            <a:avLst/>
          </a:prstGeom>
        </p:spPr>
      </p:pic>
      <p:pic>
        <p:nvPicPr>
          <p:cNvPr id="5" name="그림 4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94C68DA8-C081-0D0A-C5BC-8C16F24C62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3" t="1" r="14891" b="31509"/>
          <a:stretch/>
        </p:blipFill>
        <p:spPr>
          <a:xfrm>
            <a:off x="8735540" y="2416081"/>
            <a:ext cx="3340848" cy="26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978EBD-EF0A-893D-1832-82CEED31E32C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59F27F6-7C61-38BB-9351-2A1B1A1C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41271A-5D20-8163-D3FA-FB3C664D665B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80CA02-1D66-993C-4CD9-4E4B816FB237}"/>
              </a:ext>
            </a:extLst>
          </p:cNvPr>
          <p:cNvSpPr txBox="1"/>
          <p:nvPr/>
        </p:nvSpPr>
        <p:spPr>
          <a:xfrm>
            <a:off x="2246896" y="152060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초기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signup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3F5A0-96E2-C064-9BCF-9569C13EAD6E}"/>
              </a:ext>
            </a:extLst>
          </p:cNvPr>
          <p:cNvSpPr txBox="1"/>
          <p:nvPr/>
        </p:nvSpPr>
        <p:spPr>
          <a:xfrm>
            <a:off x="7261600" y="152060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signup</a:t>
            </a:r>
          </a:p>
        </p:txBody>
      </p:sp>
      <p:pic>
        <p:nvPicPr>
          <p:cNvPr id="10" name="그림 9" descr="텍스트, 스크린샷, 나무, 기차이(가) 표시된 사진&#10;&#10;자동 생성된 설명">
            <a:extLst>
              <a:ext uri="{FF2B5EF4-FFF2-40B4-BE49-F238E27FC236}">
                <a16:creationId xmlns:a16="http://schemas.microsoft.com/office/drawing/2014/main" id="{EB911F80-458C-2B2F-A908-C434BA307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48" y="2289397"/>
            <a:ext cx="4325454" cy="3082782"/>
          </a:xfrm>
          <a:prstGeom prst="rect">
            <a:avLst/>
          </a:prstGeom>
        </p:spPr>
      </p:pic>
      <p:pic>
        <p:nvPicPr>
          <p:cNvPr id="13" name="그림 12" descr="팝콘, 텍스트, 옥수수, 케틀 콘이(가) 표시된 사진&#10;&#10;자동 생성된 설명">
            <a:extLst>
              <a:ext uri="{FF2B5EF4-FFF2-40B4-BE49-F238E27FC236}">
                <a16:creationId xmlns:a16="http://schemas.microsoft.com/office/drawing/2014/main" id="{570349BB-5532-5611-B828-4A07685F5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158" y="2262023"/>
            <a:ext cx="4806894" cy="30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978EBD-EF0A-893D-1832-82CEED31E32C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59F27F6-7C61-38BB-9351-2A1B1A1C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41271A-5D20-8163-D3FA-FB3C664D665B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80CA02-1D66-993C-4CD9-4E4B816FB237}"/>
              </a:ext>
            </a:extLst>
          </p:cNvPr>
          <p:cNvSpPr txBox="1"/>
          <p:nvPr/>
        </p:nvSpPr>
        <p:spPr>
          <a:xfrm>
            <a:off x="2246896" y="152060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ArticleList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3F5A0-96E2-C064-9BCF-9569C13EAD6E}"/>
              </a:ext>
            </a:extLst>
          </p:cNvPr>
          <p:cNvSpPr txBox="1"/>
          <p:nvPr/>
        </p:nvSpPr>
        <p:spPr>
          <a:xfrm>
            <a:off x="7261600" y="152060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ArticleDetail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 descr="텍스트, 스크린샷, 사무용품, 소프트웨어이(가) 표시된 사진&#10;&#10;자동 생성된 설명">
            <a:extLst>
              <a:ext uri="{FF2B5EF4-FFF2-40B4-BE49-F238E27FC236}">
                <a16:creationId xmlns:a16="http://schemas.microsoft.com/office/drawing/2014/main" id="{69963968-3B7E-3E6C-916D-D3A5B7DDA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23" y="2569392"/>
            <a:ext cx="4691695" cy="2850331"/>
          </a:xfrm>
          <a:prstGeom prst="rect">
            <a:avLst/>
          </a:prstGeom>
        </p:spPr>
      </p:pic>
      <p:pic>
        <p:nvPicPr>
          <p:cNvPr id="18" name="그림 17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7A3E373-0175-F201-D964-B5A74AA62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540817"/>
            <a:ext cx="4705350" cy="28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2241E3-8970-7814-EA2E-3284C4144D08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15" name="그림 1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5038A04-E8A6-B0BA-78CB-B979CFBCB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9BB55C-E365-ECD0-E237-F0980F8699F0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411648-538F-2975-424C-A29C478044B3}"/>
              </a:ext>
            </a:extLst>
          </p:cNvPr>
          <p:cNvSpPr txBox="1"/>
          <p:nvPr/>
        </p:nvSpPr>
        <p:spPr>
          <a:xfrm>
            <a:off x="4886221" y="1439950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Profile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B6E84-AE21-7B3C-513B-2EC287764D7A}"/>
              </a:ext>
            </a:extLst>
          </p:cNvPr>
          <p:cNvSpPr txBox="1"/>
          <p:nvPr/>
        </p:nvSpPr>
        <p:spPr>
          <a:xfrm>
            <a:off x="2869157" y="5972048"/>
            <a:ext cx="62250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프로필 이미지를 바꿀 </a:t>
            </a:r>
            <a:r>
              <a:rPr lang="ko-KR" altLang="en-US" sz="2500" spc="-15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 있도록 구현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F31396A-55BC-56F8-8705-CBFDCFBE7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57" y="1996517"/>
            <a:ext cx="6026645" cy="36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9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2241E3-8970-7814-EA2E-3284C4144D08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15" name="그림 1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5038A04-E8A6-B0BA-78CB-B979CFBCB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9BB55C-E365-ECD0-E237-F0980F8699F0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6C03A4-73FF-645E-E870-8F6D42C5595C}"/>
              </a:ext>
            </a:extLst>
          </p:cNvPr>
          <p:cNvSpPr txBox="1"/>
          <p:nvPr/>
        </p:nvSpPr>
        <p:spPr>
          <a:xfrm>
            <a:off x="4430795" y="1474653"/>
            <a:ext cx="308620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 반응형 이펙트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 descr="인간의 얼굴, 여성, 스크린샷, 의류이(가) 표시된 사진&#10;&#10;자동 생성된 설명">
            <a:extLst>
              <a:ext uri="{FF2B5EF4-FFF2-40B4-BE49-F238E27FC236}">
                <a16:creationId xmlns:a16="http://schemas.microsoft.com/office/drawing/2014/main" id="{435BEEF3-5665-9ABA-1D06-DE893D564D3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322580"/>
            <a:ext cx="2937795" cy="3656043"/>
          </a:xfrm>
          <a:prstGeom prst="rect">
            <a:avLst/>
          </a:prstGeom>
        </p:spPr>
      </p:pic>
      <p:pic>
        <p:nvPicPr>
          <p:cNvPr id="5" name="그림 4" descr="텍스트, 스크린샷, 소프트웨어, 원이(가) 표시된 사진&#10;&#10;자동 생성된 설명">
            <a:extLst>
              <a:ext uri="{FF2B5EF4-FFF2-40B4-BE49-F238E27FC236}">
                <a16:creationId xmlns:a16="http://schemas.microsoft.com/office/drawing/2014/main" id="{F3FD6A4D-3A8A-0101-C71F-5D8BC63FB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369" y="2322580"/>
            <a:ext cx="3997056" cy="3571838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75F5C70-E1FE-FEA7-C076-F4B9AFC11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85" y="2322580"/>
            <a:ext cx="3196615" cy="3589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053EA-B482-6542-7086-297097DAE2AF}"/>
              </a:ext>
            </a:extLst>
          </p:cNvPr>
          <p:cNvSpPr txBox="1"/>
          <p:nvPr/>
        </p:nvSpPr>
        <p:spPr>
          <a:xfrm>
            <a:off x="4430795" y="6026764"/>
            <a:ext cx="3086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프로필 사진 변경</a:t>
            </a:r>
            <a:endParaRPr lang="en-US" altLang="ko-KR" sz="20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081CE-826A-B2C9-1DD7-6DF6782A1E4F}"/>
              </a:ext>
            </a:extLst>
          </p:cNvPr>
          <p:cNvSpPr txBox="1"/>
          <p:nvPr/>
        </p:nvSpPr>
        <p:spPr>
          <a:xfrm>
            <a:off x="635000" y="6026764"/>
            <a:ext cx="3086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마우스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Hover</a:t>
            </a: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 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/>
            </a:r>
            <a:b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glow, ease in </a:t>
            </a: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효과</a:t>
            </a:r>
            <a:endParaRPr lang="en-US" altLang="ko-KR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06491-8021-0AD2-3938-4086D1B4F957}"/>
              </a:ext>
            </a:extLst>
          </p:cNvPr>
          <p:cNvSpPr txBox="1"/>
          <p:nvPr/>
        </p:nvSpPr>
        <p:spPr>
          <a:xfrm>
            <a:off x="8470796" y="6033242"/>
            <a:ext cx="3086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Hover, Click </a:t>
            </a:r>
            <a:r>
              <a:rPr lang="ko-KR" altLang="en-US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동시 구현 </a:t>
            </a:r>
            <a:r>
              <a:rPr lang="en-US" altLang="ko-KR" sz="20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(icon)</a:t>
            </a:r>
          </a:p>
        </p:txBody>
      </p:sp>
    </p:spTree>
    <p:extLst>
      <p:ext uri="{BB962C8B-B14F-4D97-AF65-F5344CB8AC3E}">
        <p14:creationId xmlns:p14="http://schemas.microsoft.com/office/powerpoint/2010/main" val="646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멀티미디어, 사람이(가) 표시된 사진&#10;&#10;자동 생성된 설명">
            <a:extLst>
              <a:ext uri="{FF2B5EF4-FFF2-40B4-BE49-F238E27FC236}">
                <a16:creationId xmlns:a16="http://schemas.microsoft.com/office/drawing/2014/main" id="{036FA07A-E2E1-7C04-7925-8EE89B19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253044"/>
            <a:ext cx="5191606" cy="38577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2241E3-8970-7814-EA2E-3284C4144D08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</a:t>
            </a:r>
          </a:p>
        </p:txBody>
      </p:sp>
      <p:pic>
        <p:nvPicPr>
          <p:cNvPr id="15" name="그림 1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5038A04-E8A6-B0BA-78CB-B979CFBC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9BB55C-E365-ECD0-E237-F0980F8699F0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411648-538F-2975-424C-A29C478044B3}"/>
              </a:ext>
            </a:extLst>
          </p:cNvPr>
          <p:cNvSpPr txBox="1"/>
          <p:nvPr/>
        </p:nvSpPr>
        <p:spPr>
          <a:xfrm>
            <a:off x="4932758" y="152060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Page </a:t>
            </a:r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6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19706D-D500-D84E-F20E-648ED406C628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Scrum</a:t>
            </a:r>
          </a:p>
        </p:txBody>
      </p: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93A3FA4-D5E6-A3AD-F229-C4ED2F90F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6FFC60-F51D-976E-16AD-0AB53A5E2E19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72E3F6-D0F7-A428-2783-4AE6C6754552}"/>
              </a:ext>
            </a:extLst>
          </p:cNvPr>
          <p:cNvSpPr txBox="1"/>
          <p:nvPr/>
        </p:nvSpPr>
        <p:spPr>
          <a:xfrm>
            <a:off x="635000" y="1790456"/>
            <a:ext cx="2125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어려웠던 점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DF34A8-5764-BBD2-6699-97436536D578}"/>
              </a:ext>
            </a:extLst>
          </p:cNvPr>
          <p:cNvGrpSpPr/>
          <p:nvPr/>
        </p:nvGrpSpPr>
        <p:grpSpPr>
          <a:xfrm>
            <a:off x="907842" y="2483244"/>
            <a:ext cx="4048242" cy="646331"/>
            <a:chOff x="6096000" y="2471818"/>
            <a:chExt cx="4048242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B79AAD-A61B-4549-067F-170C5B8A75ED}"/>
                </a:ext>
              </a:extLst>
            </p:cNvPr>
            <p:cNvSpPr txBox="1"/>
            <p:nvPr/>
          </p:nvSpPr>
          <p:spPr>
            <a:xfrm>
              <a:off x="6096000" y="2487425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오류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63A1B7-1D1E-4B01-1066-5A58D4E2F847}"/>
                </a:ext>
              </a:extLst>
            </p:cNvPr>
            <p:cNvSpPr txBox="1"/>
            <p:nvPr/>
          </p:nvSpPr>
          <p:spPr>
            <a:xfrm>
              <a:off x="6976387" y="2471818"/>
              <a:ext cx="3167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오류가 오류를 낳는 사태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…</a:t>
              </a:r>
              <a:b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알고 보니까 별 거 아닌 오류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…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A4BAFC-9484-CA50-DC90-98B4EA159199}"/>
              </a:ext>
            </a:extLst>
          </p:cNvPr>
          <p:cNvGrpSpPr/>
          <p:nvPr/>
        </p:nvGrpSpPr>
        <p:grpSpPr>
          <a:xfrm>
            <a:off x="907842" y="3494164"/>
            <a:ext cx="4264583" cy="923330"/>
            <a:chOff x="6096000" y="2487425"/>
            <a:chExt cx="4264583" cy="9233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1F9CE5-F483-5488-6CF1-269C172C589B}"/>
                </a:ext>
              </a:extLst>
            </p:cNvPr>
            <p:cNvSpPr txBox="1"/>
            <p:nvPr/>
          </p:nvSpPr>
          <p:spPr>
            <a:xfrm>
              <a:off x="6096000" y="2487425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병합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F9CC9A-CE66-25E6-5D88-C017E7D05832}"/>
                </a:ext>
              </a:extLst>
            </p:cNvPr>
            <p:cNvSpPr txBox="1"/>
            <p:nvPr/>
          </p:nvSpPr>
          <p:spPr>
            <a:xfrm>
              <a:off x="6976387" y="2487425"/>
              <a:ext cx="33841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Front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와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Back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을 병합시키는 데 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많은 어려움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소통의 중요성 느낌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A4DC36-531F-B975-E0C6-C2765364C539}"/>
              </a:ext>
            </a:extLst>
          </p:cNvPr>
          <p:cNvGrpSpPr/>
          <p:nvPr/>
        </p:nvGrpSpPr>
        <p:grpSpPr>
          <a:xfrm>
            <a:off x="5496342" y="3549208"/>
            <a:ext cx="4289481" cy="1415772"/>
            <a:chOff x="6417300" y="2487425"/>
            <a:chExt cx="4289481" cy="14157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72B639-771F-0FB0-C291-420055F55942}"/>
                </a:ext>
              </a:extLst>
            </p:cNvPr>
            <p:cNvSpPr txBox="1"/>
            <p:nvPr/>
          </p:nvSpPr>
          <p:spPr>
            <a:xfrm>
              <a:off x="6417300" y="2487425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CSS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3672F7-DAD6-BE69-4FF3-6B90770D7496}"/>
                </a:ext>
              </a:extLst>
            </p:cNvPr>
            <p:cNvSpPr txBox="1"/>
            <p:nvPr/>
          </p:nvSpPr>
          <p:spPr>
            <a:xfrm>
              <a:off x="7069247" y="2487425"/>
              <a:ext cx="3637534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이미지 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+ </a:t>
              </a:r>
              <a:r>
                <a:rPr lang="ko-KR" altLang="en-US" sz="11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그라데이션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등 다중 레이어를 쌓아가며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background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작업할 때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::before, ::after, 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그리고 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div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간의 상하관계에 따라 </a:t>
              </a:r>
              <a:r>
                <a:rPr lang="en-US" altLang="ko-KR" sz="11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css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 무시되어 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z-index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사용하는데 어려움을 느낌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  <a:p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** </a:t>
              </a:r>
              <a:r>
                <a:rPr lang="ko-KR" altLang="en-US" sz="10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꿀팁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상하관계때문에 </a:t>
              </a: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z-index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 적용이 안 </a:t>
              </a:r>
              <a:r>
                <a:rPr lang="ko-KR" altLang="en-US" sz="10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될땐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	position 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세팅을 해서 상속이 아닌 고유의 </a:t>
              </a: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	z-index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가지게 한다 </a:t>
              </a:r>
              <a:endPara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346448-3179-E531-8BCF-D4170C0C3ADD}"/>
              </a:ext>
            </a:extLst>
          </p:cNvPr>
          <p:cNvGrpSpPr/>
          <p:nvPr/>
        </p:nvGrpSpPr>
        <p:grpSpPr>
          <a:xfrm>
            <a:off x="5496342" y="2406518"/>
            <a:ext cx="5670720" cy="830997"/>
            <a:chOff x="6405893" y="2487425"/>
            <a:chExt cx="5670720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6CEE5-D966-3F52-3C4D-903FE2DC3FC6}"/>
                </a:ext>
              </a:extLst>
            </p:cNvPr>
            <p:cNvSpPr txBox="1"/>
            <p:nvPr/>
          </p:nvSpPr>
          <p:spPr>
            <a:xfrm>
              <a:off x="6405893" y="2487425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VUE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6655A1-EE6F-88C2-1541-7727CA5EB34C}"/>
                </a:ext>
              </a:extLst>
            </p:cNvPr>
            <p:cNvSpPr txBox="1"/>
            <p:nvPr/>
          </p:nvSpPr>
          <p:spPr>
            <a:xfrm>
              <a:off x="7091552" y="2487425"/>
              <a:ext cx="49850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VUE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와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Bootstrap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을 </a:t>
              </a:r>
              <a:r>
                <a:rPr lang="ko-KR" altLang="en-US" sz="12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연동시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b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미리 작성해 놓았던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CSS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와 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호환 및 혼합이 잘 안되어 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원하는 대로 구현하는데 어려움을 느낌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FC0734-3FC4-79D0-333D-CB89B318917D}"/>
              </a:ext>
            </a:extLst>
          </p:cNvPr>
          <p:cNvGrpSpPr/>
          <p:nvPr/>
        </p:nvGrpSpPr>
        <p:grpSpPr>
          <a:xfrm>
            <a:off x="5410617" y="5341398"/>
            <a:ext cx="4644560" cy="769441"/>
            <a:chOff x="6417300" y="2443118"/>
            <a:chExt cx="4644560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DE295D-7008-543B-1B43-B48007968D1F}"/>
                </a:ext>
              </a:extLst>
            </p:cNvPr>
            <p:cNvSpPr txBox="1"/>
            <p:nvPr/>
          </p:nvSpPr>
          <p:spPr>
            <a:xfrm>
              <a:off x="6417300" y="2487425"/>
              <a:ext cx="696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Store,</a:t>
              </a:r>
              <a:b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Compo</a:t>
              </a:r>
              <a:endParaRPr lang="ko-KR" altLang="en-US" sz="12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B4876F-2A2B-F94A-1876-E6C6677BCA06}"/>
                </a:ext>
              </a:extLst>
            </p:cNvPr>
            <p:cNvSpPr txBox="1"/>
            <p:nvPr/>
          </p:nvSpPr>
          <p:spPr>
            <a:xfrm>
              <a:off x="7188684" y="2443118"/>
              <a:ext cx="38731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특정 컴포넌트에서 </a:t>
              </a:r>
              <a:r>
                <a:rPr lang="en-US" altLang="ko-KR" sz="11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store.dispatch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 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store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action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을 </a:t>
              </a:r>
              <a:endPara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정의했을 때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Action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에서 발생한 응답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/error)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을 </a:t>
              </a:r>
              <a:endPara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원래의 컴포넌트로 넘기는 방법을 알기 위해 꽤나 고생함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  <a:p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Present, resolve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와 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reject 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이용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endPara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22" name="그림 2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915BA6-6E23-C193-A152-127415910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23" y="2381254"/>
            <a:ext cx="2279926" cy="307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FA4E37-E6DE-1DB8-A162-5904DEAAD8EF}"/>
              </a:ext>
            </a:extLst>
          </p:cNvPr>
          <p:cNvSpPr txBox="1"/>
          <p:nvPr/>
        </p:nvSpPr>
        <p:spPr>
          <a:xfrm>
            <a:off x="3048000" y="2514150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 b="0" i="0" dirty="0">
                <a:solidFill>
                  <a:srgbClr val="3FCFA4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r>
              <a:rPr lang="en-US" altLang="ko-KR" sz="8800" b="0" i="0" dirty="0">
                <a:solidFill>
                  <a:srgbClr val="3FCFA4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</p:txBody>
      </p:sp>
      <p:pic>
        <p:nvPicPr>
          <p:cNvPr id="2" name="그림 1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3E164BC-9F62-0605-10EA-B19CF2695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13FEE-D81E-8321-F48D-2508B4C0D023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00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D70032-1E9A-9587-9E25-F56E1D1742DF}"/>
              </a:ext>
            </a:extLst>
          </p:cNvPr>
          <p:cNvSpPr txBox="1"/>
          <p:nvPr/>
        </p:nvSpPr>
        <p:spPr>
          <a:xfrm>
            <a:off x="12471401" y="151060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컨셉</a:t>
            </a:r>
            <a:r>
              <a:rPr lang="en-US" altLang="ko-KR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목표</a:t>
            </a:r>
            <a:endParaRPr lang="en-US" altLang="ko-KR" b="0" i="0" dirty="0">
              <a:solidFill>
                <a:srgbClr val="3F4350"/>
              </a:solidFill>
              <a:effectLst/>
              <a:latin typeface="Open Sans" panose="020B0606030504020204" pitchFamily="34" charset="0"/>
            </a:endParaRPr>
          </a:p>
          <a:p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  <a:p>
            <a:r>
              <a:rPr lang="ko-KR" altLang="en-US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구성 </a:t>
            </a:r>
            <a:r>
              <a:rPr lang="ko-KR" altLang="en-US" dirty="0">
                <a:solidFill>
                  <a:srgbClr val="3F4350"/>
                </a:solidFill>
                <a:latin typeface="Open Sans" panose="020B0606030504020204" pitchFamily="34" charset="0"/>
              </a:rPr>
              <a:t>및 계획</a:t>
            </a:r>
            <a:endParaRPr lang="en-US" altLang="ko-KR" b="0" i="0" dirty="0">
              <a:solidFill>
                <a:srgbClr val="3F4350"/>
              </a:solidFill>
              <a:effectLst/>
              <a:latin typeface="Open Sans" panose="020B0606030504020204" pitchFamily="34" charset="0"/>
            </a:endParaRPr>
          </a:p>
          <a:p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F4350"/>
                </a:solidFill>
                <a:latin typeface="Open Sans" panose="020B0606030504020204" pitchFamily="34" charset="0"/>
              </a:rPr>
              <a:t>초기 디자인</a:t>
            </a:r>
            <a:r>
              <a:rPr lang="en-US" altLang="ko-KR" dirty="0">
                <a:solidFill>
                  <a:srgbClr val="3F4350"/>
                </a:solidFill>
                <a:latin typeface="Open Sans" panose="020B0606030504020204" pitchFamily="34" charset="0"/>
              </a:rPr>
              <a:t>, </a:t>
            </a:r>
            <a:r>
              <a:rPr lang="ko-KR" altLang="en-US" dirty="0">
                <a:solidFill>
                  <a:srgbClr val="3F4350"/>
                </a:solidFill>
                <a:latin typeface="Open Sans" panose="020B0606030504020204" pitchFamily="34" charset="0"/>
              </a:rPr>
              <a:t>구상</a:t>
            </a:r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  <a:p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F4350"/>
                </a:solidFill>
                <a:latin typeface="Open Sans" panose="020B0606030504020204" pitchFamily="34" charset="0"/>
              </a:rPr>
              <a:t>최종 홈페이지 구상</a:t>
            </a:r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  <a:p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F4350"/>
                </a:solidFill>
                <a:latin typeface="Open Sans" panose="020B0606030504020204" pitchFamily="34" charset="0"/>
              </a:rPr>
              <a:t>시연</a:t>
            </a:r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  <a:p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  <a:p>
            <a:r>
              <a:rPr lang="ko-KR" altLang="en-US" dirty="0">
                <a:solidFill>
                  <a:srgbClr val="3F4350"/>
                </a:solidFill>
                <a:latin typeface="Open Sans" panose="020B0606030504020204" pitchFamily="34" charset="0"/>
              </a:rPr>
              <a:t>어려웠던 점</a:t>
            </a:r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  <a:p>
            <a:endParaRPr lang="en-US" altLang="ko-KR" dirty="0">
              <a:solidFill>
                <a:srgbClr val="3F4350"/>
              </a:solidFill>
              <a:latin typeface="Open Sans" panose="020B0606030504020204" pitchFamily="34" charset="0"/>
            </a:endParaRPr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741F04BC-75A0-7B85-914A-1FE964AFE52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86" y="4973221"/>
            <a:ext cx="1183214" cy="1183214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1A6171-D948-4672-4281-E7F8E1A15C92}"/>
              </a:ext>
            </a:extLst>
          </p:cNvPr>
          <p:cNvGrpSpPr/>
          <p:nvPr/>
        </p:nvGrpSpPr>
        <p:grpSpPr>
          <a:xfrm>
            <a:off x="4670425" y="739174"/>
            <a:ext cx="6042025" cy="5517388"/>
            <a:chOff x="4803775" y="764574"/>
            <a:chExt cx="6042025" cy="5517388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092DCBF-D473-59B8-49A1-D44B45435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775" y="3523268"/>
              <a:ext cx="60420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2457057-0E4C-64D6-E8E7-6BE05DD83C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775" y="6281962"/>
              <a:ext cx="60420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54BCC10-0FCA-0D79-BD71-5C2DF8AD5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775" y="764574"/>
              <a:ext cx="60420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2AEC54A-5A66-0DD1-DC02-0B30E9045F74}"/>
              </a:ext>
            </a:extLst>
          </p:cNvPr>
          <p:cNvCxnSpPr>
            <a:cxnSpLocks/>
          </p:cNvCxnSpPr>
          <p:nvPr/>
        </p:nvCxnSpPr>
        <p:spPr>
          <a:xfrm>
            <a:off x="7691437" y="819455"/>
            <a:ext cx="0" cy="53568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8A5492-69FF-6D20-3DB0-FAF3AE4018DF}"/>
              </a:ext>
            </a:extLst>
          </p:cNvPr>
          <p:cNvSpPr txBox="1"/>
          <p:nvPr/>
        </p:nvSpPr>
        <p:spPr>
          <a:xfrm>
            <a:off x="4633913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41DF9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Concept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F867A-D9B0-2FFE-F2FB-9E823620D6A2}"/>
              </a:ext>
            </a:extLst>
          </p:cNvPr>
          <p:cNvSpPr txBox="1"/>
          <p:nvPr/>
        </p:nvSpPr>
        <p:spPr>
          <a:xfrm>
            <a:off x="8095665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41DF9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ABBB2-17DF-6B92-6FF2-72F68685BBA0}"/>
              </a:ext>
            </a:extLst>
          </p:cNvPr>
          <p:cNvSpPr txBox="1"/>
          <p:nvPr/>
        </p:nvSpPr>
        <p:spPr>
          <a:xfrm>
            <a:off x="4633913" y="3644645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AB539B-540A-1ED7-F011-8141E583AD75}"/>
              </a:ext>
            </a:extLst>
          </p:cNvPr>
          <p:cNvSpPr txBox="1"/>
          <p:nvPr/>
        </p:nvSpPr>
        <p:spPr>
          <a:xfrm>
            <a:off x="8095457" y="3644645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E21E3-5BA7-6DB7-D0ED-C77CD68E5AAB}"/>
              </a:ext>
            </a:extLst>
          </p:cNvPr>
          <p:cNvSpPr txBox="1"/>
          <p:nvPr/>
        </p:nvSpPr>
        <p:spPr>
          <a:xfrm>
            <a:off x="479849" y="1293172"/>
            <a:ext cx="27046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solidFill>
                  <a:srgbClr val="3EBEB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</a:p>
        </p:txBody>
      </p:sp>
      <p:pic>
        <p:nvPicPr>
          <p:cNvPr id="25" name="그림 2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6C2B7A64-718C-35D5-954A-A6088604C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1" y="667822"/>
            <a:ext cx="3113911" cy="77212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A2C8FB1-8F0B-EA5D-32E0-390DEA9E5578}"/>
              </a:ext>
            </a:extLst>
          </p:cNvPr>
          <p:cNvCxnSpPr>
            <a:cxnSpLocks/>
          </p:cNvCxnSpPr>
          <p:nvPr/>
        </p:nvCxnSpPr>
        <p:spPr>
          <a:xfrm>
            <a:off x="4074477" y="819455"/>
            <a:ext cx="0" cy="53568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32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E59DA52E-EBE1-6460-5CE8-06C2FCEA69C4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41DF9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A0EB-B852-E195-2F3A-B745117ECAA4}"/>
              </a:ext>
            </a:extLst>
          </p:cNvPr>
          <p:cNvSpPr txBox="1"/>
          <p:nvPr/>
        </p:nvSpPr>
        <p:spPr>
          <a:xfrm>
            <a:off x="1596210" y="1779839"/>
            <a:ext cx="2125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컨셉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8A7E-0727-F73E-B46C-5E92A36F0802}"/>
              </a:ext>
            </a:extLst>
          </p:cNvPr>
          <p:cNvSpPr txBox="1"/>
          <p:nvPr/>
        </p:nvSpPr>
        <p:spPr>
          <a:xfrm>
            <a:off x="7280172" y="1790456"/>
            <a:ext cx="21256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3F2C56-018B-CD9D-9D82-7032B23715AE}"/>
              </a:ext>
            </a:extLst>
          </p:cNvPr>
          <p:cNvGrpSpPr/>
          <p:nvPr/>
        </p:nvGrpSpPr>
        <p:grpSpPr>
          <a:xfrm>
            <a:off x="6045666" y="2940431"/>
            <a:ext cx="5914954" cy="646331"/>
            <a:chOff x="6096000" y="2487425"/>
            <a:chExt cx="5914954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EC497-8F36-5AC0-97E3-C0697BCFA5DB}"/>
                </a:ext>
              </a:extLst>
            </p:cNvPr>
            <p:cNvSpPr txBox="1"/>
            <p:nvPr/>
          </p:nvSpPr>
          <p:spPr>
            <a:xfrm>
              <a:off x="6096000" y="2487425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Login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6D41BC-67E6-AFDB-67AF-FDE0B3F17E8F}"/>
                </a:ext>
              </a:extLst>
            </p:cNvPr>
            <p:cNvSpPr txBox="1"/>
            <p:nvPr/>
          </p:nvSpPr>
          <p:spPr>
            <a:xfrm>
              <a:off x="7280172" y="2487425"/>
              <a:ext cx="47307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회원가입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(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아이디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비밀번호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이메일 정보수정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회원탈퇴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로그아웃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5A381EB-43FA-4D01-4BBA-BF350820ABB4}"/>
              </a:ext>
            </a:extLst>
          </p:cNvPr>
          <p:cNvGrpSpPr/>
          <p:nvPr/>
        </p:nvGrpSpPr>
        <p:grpSpPr>
          <a:xfrm>
            <a:off x="6045666" y="3792274"/>
            <a:ext cx="5369933" cy="646331"/>
            <a:chOff x="6096000" y="3339268"/>
            <a:chExt cx="5369933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E76D34-8CD1-A70D-BF0A-F27417E976FC}"/>
                </a:ext>
              </a:extLst>
            </p:cNvPr>
            <p:cNvSpPr txBox="1"/>
            <p:nvPr/>
          </p:nvSpPr>
          <p:spPr>
            <a:xfrm>
              <a:off x="6096000" y="3339268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영화검색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297832-F5C9-804B-6D64-8C8C80387BD2}"/>
                </a:ext>
              </a:extLst>
            </p:cNvPr>
            <p:cNvSpPr txBox="1"/>
            <p:nvPr/>
          </p:nvSpPr>
          <p:spPr>
            <a:xfrm>
              <a:off x="7280172" y="3339268"/>
              <a:ext cx="4185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TMDB API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검색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Detail(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제목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평점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설명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포스터 이미지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01139C-A438-0944-07D5-CDED912D6F07}"/>
              </a:ext>
            </a:extLst>
          </p:cNvPr>
          <p:cNvSpPr txBox="1"/>
          <p:nvPr/>
        </p:nvSpPr>
        <p:spPr>
          <a:xfrm>
            <a:off x="6045666" y="480269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커뮤니티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A62AA2-7BF6-1736-B899-1D076BC23FAE}"/>
              </a:ext>
            </a:extLst>
          </p:cNvPr>
          <p:cNvSpPr txBox="1"/>
          <p:nvPr/>
        </p:nvSpPr>
        <p:spPr>
          <a:xfrm>
            <a:off x="7229838" y="4802692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소통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게시글 작성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댓글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6C91E5-BB9F-2199-F0A6-0C7DDBDF5675}"/>
              </a:ext>
            </a:extLst>
          </p:cNvPr>
          <p:cNvSpPr txBox="1"/>
          <p:nvPr/>
        </p:nvSpPr>
        <p:spPr>
          <a:xfrm>
            <a:off x="6045666" y="557722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B0B80D-3EB5-8A73-BE2C-97997626796D}"/>
              </a:ext>
            </a:extLst>
          </p:cNvPr>
          <p:cNvSpPr txBox="1"/>
          <p:nvPr/>
        </p:nvSpPr>
        <p:spPr>
          <a:xfrm>
            <a:off x="7229838" y="5577228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기본정보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닉네임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팔로워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팔로잉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활동 목록</a:t>
            </a:r>
          </a:p>
        </p:txBody>
      </p:sp>
      <p:pic>
        <p:nvPicPr>
          <p:cNvPr id="39" name="그림 38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4215853-1741-3A6D-6D13-FB02A5DB6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026C5E3-A758-0115-5C22-8CD27D6B3D17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0553443-75FD-F0EB-2D7C-D34C7251AACF}"/>
              </a:ext>
            </a:extLst>
          </p:cNvPr>
          <p:cNvGrpSpPr/>
          <p:nvPr/>
        </p:nvGrpSpPr>
        <p:grpSpPr>
          <a:xfrm>
            <a:off x="635000" y="4007604"/>
            <a:ext cx="4536440" cy="369332"/>
            <a:chOff x="635000" y="2939266"/>
            <a:chExt cx="4671818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F07317-EAEA-5D3B-838A-B9955A8E802E}"/>
                </a:ext>
              </a:extLst>
            </p:cNvPr>
            <p:cNvSpPr txBox="1"/>
            <p:nvPr/>
          </p:nvSpPr>
          <p:spPr>
            <a:xfrm>
              <a:off x="635000" y="2939266"/>
              <a:ext cx="14075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프로젝트명</a:t>
              </a:r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: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488E959-FB80-A5C6-8597-17E1F130673A}"/>
                </a:ext>
              </a:extLst>
            </p:cNvPr>
            <p:cNvSpPr txBox="1"/>
            <p:nvPr/>
          </p:nvSpPr>
          <p:spPr>
            <a:xfrm>
              <a:off x="2036056" y="2939266"/>
              <a:ext cx="3270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Movie Train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133ED29-C733-FEA7-497C-35406231FF96}"/>
              </a:ext>
            </a:extLst>
          </p:cNvPr>
          <p:cNvGrpSpPr/>
          <p:nvPr/>
        </p:nvGrpSpPr>
        <p:grpSpPr>
          <a:xfrm>
            <a:off x="626611" y="4482112"/>
            <a:ext cx="4536440" cy="1077218"/>
            <a:chOff x="635000" y="3483440"/>
            <a:chExt cx="4671818" cy="107721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0B70F46-0064-97C0-62B5-AC494B3030DA}"/>
                </a:ext>
              </a:extLst>
            </p:cNvPr>
            <p:cNvSpPr txBox="1"/>
            <p:nvPr/>
          </p:nvSpPr>
          <p:spPr>
            <a:xfrm>
              <a:off x="635000" y="3483440"/>
              <a:ext cx="14075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Target</a:t>
              </a: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: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0A5ED0-5756-BC96-EE5F-AD3BD65F8937}"/>
                </a:ext>
              </a:extLst>
            </p:cNvPr>
            <p:cNvSpPr txBox="1"/>
            <p:nvPr/>
          </p:nvSpPr>
          <p:spPr>
            <a:xfrm>
              <a:off x="2036056" y="3483440"/>
              <a:ext cx="327076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장시간 이동하며 영화를 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감상할 사람들을 위한 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영화추천 및 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/>
              </a:r>
              <a:b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커뮤니티 서비스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52" name="그림 51" descr="블랙, 어둠이(가) 표시된 사진&#10;&#10;자동 생성된 설명">
            <a:extLst>
              <a:ext uri="{FF2B5EF4-FFF2-40B4-BE49-F238E27FC236}">
                <a16:creationId xmlns:a16="http://schemas.microsoft.com/office/drawing/2014/main" id="{73C87D93-CD3C-C763-B203-A3E3795394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72" y="2556912"/>
            <a:ext cx="882686" cy="882686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FF100616-C803-A4BE-76BA-695114B1335E}"/>
              </a:ext>
            </a:extLst>
          </p:cNvPr>
          <p:cNvGrpSpPr/>
          <p:nvPr/>
        </p:nvGrpSpPr>
        <p:grpSpPr>
          <a:xfrm>
            <a:off x="2332209" y="2629940"/>
            <a:ext cx="873015" cy="870618"/>
            <a:chOff x="7802880" y="965986"/>
            <a:chExt cx="1146178" cy="114303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3278F52-3DFC-0473-924D-98B76278C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2880" y="1519984"/>
              <a:ext cx="1146178" cy="0"/>
            </a:xfrm>
            <a:prstGeom prst="line">
              <a:avLst/>
            </a:prstGeom>
            <a:ln w="254000">
              <a:solidFill>
                <a:srgbClr val="3FD2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947F619-BF49-0F1F-332D-5558A078B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5970" y="965986"/>
              <a:ext cx="0" cy="1143031"/>
            </a:xfrm>
            <a:prstGeom prst="line">
              <a:avLst/>
            </a:prstGeom>
            <a:ln w="254000">
              <a:solidFill>
                <a:srgbClr val="3FD2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 descr="블랙, 어둠이(가) 표시된 사진&#10;&#10;자동 생성된 설명">
            <a:extLst>
              <a:ext uri="{FF2B5EF4-FFF2-40B4-BE49-F238E27FC236}">
                <a16:creationId xmlns:a16="http://schemas.microsoft.com/office/drawing/2014/main" id="{50AD12A5-549B-6A24-5474-DF2E69C0E3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37" y="2496352"/>
            <a:ext cx="1036549" cy="10365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176B622-B907-1116-C676-FA16AB6394E4}"/>
              </a:ext>
            </a:extLst>
          </p:cNvPr>
          <p:cNvGrpSpPr/>
          <p:nvPr/>
        </p:nvGrpSpPr>
        <p:grpSpPr>
          <a:xfrm>
            <a:off x="618222" y="5653393"/>
            <a:ext cx="4536440" cy="584775"/>
            <a:chOff x="635000" y="3483440"/>
            <a:chExt cx="4671818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B45201-14E7-5BE1-ECE3-04E69C042B71}"/>
                </a:ext>
              </a:extLst>
            </p:cNvPr>
            <p:cNvSpPr txBox="1"/>
            <p:nvPr/>
          </p:nvSpPr>
          <p:spPr>
            <a:xfrm>
              <a:off x="635000" y="3483440"/>
              <a:ext cx="14075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파트분배</a:t>
              </a:r>
              <a:r>
                <a:rPr lang="ko-KR" altLang="en-US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: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36345-7904-8B36-DFEC-4967F75F3BB1}"/>
                </a:ext>
              </a:extLst>
            </p:cNvPr>
            <p:cNvSpPr txBox="1"/>
            <p:nvPr/>
          </p:nvSpPr>
          <p:spPr>
            <a:xfrm>
              <a:off x="2036056" y="3483440"/>
              <a:ext cx="32707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이성섭 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(Backend,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기획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윤민영 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(Frontend,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디자인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6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4B2FA8-C4CA-AE2B-E0A1-B6BB431B3591}"/>
              </a:ext>
            </a:extLst>
          </p:cNvPr>
          <p:cNvSpPr txBox="1"/>
          <p:nvPr/>
        </p:nvSpPr>
        <p:spPr>
          <a:xfrm>
            <a:off x="907842" y="885952"/>
            <a:ext cx="33453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>
                <a:solidFill>
                  <a:srgbClr val="41DF9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Communication</a:t>
            </a:r>
            <a:endParaRPr lang="en-US" altLang="ko-KR" sz="3000" spc="-150" dirty="0">
              <a:solidFill>
                <a:srgbClr val="41DF9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B501A-299B-93B4-4803-C8EF3262C2A6}"/>
              </a:ext>
            </a:extLst>
          </p:cNvPr>
          <p:cNvSpPr txBox="1"/>
          <p:nvPr/>
        </p:nvSpPr>
        <p:spPr>
          <a:xfrm>
            <a:off x="907842" y="1439950"/>
            <a:ext cx="460811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아침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목표 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md </a:t>
            </a: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작성 후 공유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점심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회의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회의록 작성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저녁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 upload </a:t>
            </a: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readme </a:t>
            </a:r>
            <a:r>
              <a:rPr lang="ko-KR" altLang="en-US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공유</a:t>
            </a:r>
            <a:r>
              <a:rPr lang="en-US" altLang="ko-KR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</p:txBody>
      </p:sp>
      <p:pic>
        <p:nvPicPr>
          <p:cNvPr id="14" name="그림 1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64102703-652A-DF55-E684-64AB52E1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B123-EDDF-4AF5-FF2E-7862B9197035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852F980-45AE-1406-47EF-A17340A9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42" y="3046066"/>
            <a:ext cx="3368767" cy="28805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39BC41-9A5A-C2B6-A0FA-9E53F8107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85952"/>
            <a:ext cx="3732102" cy="5497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73A56C-1DFC-E6E6-B134-5D9B873F6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892" y="929619"/>
            <a:ext cx="3628708" cy="526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039DB536-3CEE-7A99-1772-FAFBEAF18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997288"/>
            <a:ext cx="7266198" cy="3994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4B2FA8-C4CA-AE2B-E0A1-B6BB431B3591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41DF9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B501A-299B-93B4-4803-C8EF3262C2A6}"/>
              </a:ext>
            </a:extLst>
          </p:cNvPr>
          <p:cNvSpPr txBox="1"/>
          <p:nvPr/>
        </p:nvSpPr>
        <p:spPr>
          <a:xfrm>
            <a:off x="918746" y="152060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DEC88-F67F-C512-E94A-CF7872D328E0}"/>
              </a:ext>
            </a:extLst>
          </p:cNvPr>
          <p:cNvSpPr txBox="1"/>
          <p:nvPr/>
        </p:nvSpPr>
        <p:spPr>
          <a:xfrm>
            <a:off x="7577176" y="152060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ERD</a:t>
            </a:r>
          </a:p>
        </p:txBody>
      </p:sp>
      <p:pic>
        <p:nvPicPr>
          <p:cNvPr id="14" name="그림 1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64102703-652A-DF55-E684-64AB52E1A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B123-EDDF-4AF5-FF2E-7862B9197035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DC7C3B2-768C-901C-9366-662FA8E23F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 b="1334"/>
          <a:stretch/>
        </p:blipFill>
        <p:spPr>
          <a:xfrm>
            <a:off x="7577176" y="1997288"/>
            <a:ext cx="3731437" cy="44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2241E3-8970-7814-EA2E-3284C4144D08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15" name="그림 1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5038A04-E8A6-B0BA-78CB-B979CFBCB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9BB55C-E365-ECD0-E237-F0980F8699F0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411648-538F-2975-424C-A29C478044B3}"/>
              </a:ext>
            </a:extLst>
          </p:cNvPr>
          <p:cNvSpPr txBox="1"/>
          <p:nvPr/>
        </p:nvSpPr>
        <p:spPr>
          <a:xfrm>
            <a:off x="3402778" y="1326041"/>
            <a:ext cx="53864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필요에 따른 페이지 레이아웃 구현 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B6E84-AE21-7B3C-513B-2EC287764D7A}"/>
              </a:ext>
            </a:extLst>
          </p:cNvPr>
          <p:cNvSpPr txBox="1"/>
          <p:nvPr/>
        </p:nvSpPr>
        <p:spPr>
          <a:xfrm>
            <a:off x="1139304" y="6001173"/>
            <a:ext cx="99133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Navbar </a:t>
            </a:r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필요 여부를 따져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router-link</a:t>
            </a:r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component </a:t>
            </a:r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연결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path</a:t>
            </a:r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분할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65FDCAA-0B0F-DB5A-ABD1-6545D57DB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81" y="2139210"/>
            <a:ext cx="2774144" cy="3525848"/>
          </a:xfrm>
          <a:prstGeom prst="rect">
            <a:avLst/>
          </a:prstGeom>
        </p:spPr>
      </p:pic>
      <p:pic>
        <p:nvPicPr>
          <p:cNvPr id="8" name="그림 7" descr="텍스트, 스크린샷, 사람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F63875F-EB35-4E69-A501-E598A2F690A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10" y="2061160"/>
            <a:ext cx="2825424" cy="1700705"/>
          </a:xfrm>
          <a:prstGeom prst="rect">
            <a:avLst/>
          </a:prstGeom>
        </p:spPr>
      </p:pic>
      <p:pic>
        <p:nvPicPr>
          <p:cNvPr id="9" name="그림 8" descr="팝콘, 텍스트, 옥수수, 실내이(가) 표시된 사진&#10;&#10;자동 생성된 설명">
            <a:extLst>
              <a:ext uri="{FF2B5EF4-FFF2-40B4-BE49-F238E27FC236}">
                <a16:creationId xmlns:a16="http://schemas.microsoft.com/office/drawing/2014/main" id="{0240B9B1-5BAE-A260-83E4-B4778F263EE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09" y="3868736"/>
            <a:ext cx="2870035" cy="18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978EBD-EF0A-893D-1832-82CEED31E32C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5" name="그림 4" descr="텍스트, 스크린샷, 그래픽 디자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44BF47D-C807-E99F-CB27-D91C9C5EC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45" y="2144097"/>
            <a:ext cx="5217161" cy="3635282"/>
          </a:xfrm>
          <a:prstGeom prst="rect">
            <a:avLst/>
          </a:prstGeom>
        </p:spPr>
      </p:pic>
      <p:pic>
        <p:nvPicPr>
          <p:cNvPr id="8" name="그림 7" descr="텍스트, 스크린샷, 비디오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733AFA1-BA47-5A63-7618-97837486E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17"/>
          <a:stretch/>
        </p:blipFill>
        <p:spPr>
          <a:xfrm>
            <a:off x="673362" y="2144096"/>
            <a:ext cx="5501518" cy="3635283"/>
          </a:xfrm>
          <a:prstGeom prst="rect">
            <a:avLst/>
          </a:prstGeom>
        </p:spPr>
      </p:pic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59F27F6-7C61-38BB-9351-2A1B1A1C5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41271A-5D20-8163-D3FA-FB3C664D665B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80CA02-1D66-993C-4CD9-4E4B816FB237}"/>
              </a:ext>
            </a:extLst>
          </p:cNvPr>
          <p:cNvSpPr txBox="1"/>
          <p:nvPr/>
        </p:nvSpPr>
        <p:spPr>
          <a:xfrm>
            <a:off x="2214342" y="152060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초기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3F5A0-96E2-C064-9BCF-9569C13EAD6E}"/>
              </a:ext>
            </a:extLst>
          </p:cNvPr>
          <p:cNvSpPr txBox="1"/>
          <p:nvPr/>
        </p:nvSpPr>
        <p:spPr>
          <a:xfrm>
            <a:off x="7794246" y="1520603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초기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21019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2241E3-8970-7814-EA2E-3284C4144D08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15" name="그림 1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5038A04-E8A6-B0BA-78CB-B979CFBCB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9BB55C-E365-ECD0-E237-F0980F8699F0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411648-538F-2975-424C-A29C478044B3}"/>
              </a:ext>
            </a:extLst>
          </p:cNvPr>
          <p:cNvSpPr txBox="1"/>
          <p:nvPr/>
        </p:nvSpPr>
        <p:spPr>
          <a:xfrm>
            <a:off x="4886221" y="1439950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main</a:t>
            </a:r>
          </a:p>
        </p:txBody>
      </p:sp>
      <p:pic>
        <p:nvPicPr>
          <p:cNvPr id="3" name="그림 2" descr="텍스트, 스크린샷, 사람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85FF956-52B2-3959-3649-EAC6777C4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492958"/>
            <a:ext cx="5431980" cy="3269668"/>
          </a:xfrm>
          <a:prstGeom prst="rect">
            <a:avLst/>
          </a:prstGeom>
        </p:spPr>
      </p:pic>
      <p:pic>
        <p:nvPicPr>
          <p:cNvPr id="4" name="그림 3" descr="스크린샷, 인간의 얼굴, 콜라주, 텍스트이(가) 표시된 사진&#10;&#10;자동 생성된 설명">
            <a:extLst>
              <a:ext uri="{FF2B5EF4-FFF2-40B4-BE49-F238E27FC236}">
                <a16:creationId xmlns:a16="http://schemas.microsoft.com/office/drawing/2014/main" id="{0E9980BB-844D-B34B-61C6-487431380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77" y="2770311"/>
            <a:ext cx="5724525" cy="2714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B6E84-AE21-7B3C-513B-2EC287764D7A}"/>
              </a:ext>
            </a:extLst>
          </p:cNvPr>
          <p:cNvSpPr txBox="1"/>
          <p:nvPr/>
        </p:nvSpPr>
        <p:spPr>
          <a:xfrm>
            <a:off x="2983457" y="6091254"/>
            <a:ext cx="62250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Display </a:t>
            </a:r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크기에 따른 반응형 디자인 구현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0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2241E3-8970-7814-EA2E-3284C4144D08}"/>
              </a:ext>
            </a:extLst>
          </p:cNvPr>
          <p:cNvSpPr txBox="1"/>
          <p:nvPr/>
        </p:nvSpPr>
        <p:spPr>
          <a:xfrm>
            <a:off x="907842" y="885952"/>
            <a:ext cx="2125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spc="-150" dirty="0">
                <a:solidFill>
                  <a:srgbClr val="3DC0A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Design</a:t>
            </a:r>
          </a:p>
        </p:txBody>
      </p:sp>
      <p:pic>
        <p:nvPicPr>
          <p:cNvPr id="15" name="그림 1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5038A04-E8A6-B0BA-78CB-B979CFBCB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11" b="89474" l="3263" r="95432">
                        <a14:foregroundMark x1="38173" y1="58553" x2="38173" y2="58553"/>
                        <a14:foregroundMark x1="48124" y1="64474" x2="48124" y2="64474"/>
                        <a14:foregroundMark x1="21207" y1="55921" x2="21207" y2="55921"/>
                        <a14:foregroundMark x1="19902" y1="44079" x2="19902" y2="44079"/>
                        <a14:foregroundMark x1="17292" y1="44079" x2="17292" y2="44079"/>
                        <a14:foregroundMark x1="16966" y1="59868" x2="16966" y2="59868"/>
                        <a14:foregroundMark x1="17129" y1="64474" x2="17129" y2="64474"/>
                        <a14:foregroundMark x1="18597" y1="55263" x2="18597" y2="55263"/>
                        <a14:foregroundMark x1="18434" y1="49342" x2="18434" y2="49342"/>
                        <a14:foregroundMark x1="16803" y1="51974" x2="16803" y2="51974"/>
                        <a14:foregroundMark x1="16313" y1="57895" x2="16313" y2="57895"/>
                        <a14:foregroundMark x1="13540" y1="43421" x2="13540" y2="43421"/>
                        <a14:foregroundMark x1="13051" y1="29605" x2="13051" y2="29605"/>
                        <a14:foregroundMark x1="12724" y1="62500" x2="12724" y2="62500"/>
                        <a14:foregroundMark x1="15334" y1="71053" x2="15334" y2="71053"/>
                        <a14:foregroundMark x1="6036" y1="28947" x2="6036" y2="28947"/>
                        <a14:foregroundMark x1="4894" y1="25658" x2="4894" y2="25658"/>
                        <a14:foregroundMark x1="4568" y1="59211" x2="4568" y2="59211"/>
                        <a14:foregroundMark x1="34421" y1="56579" x2="34421" y2="56579"/>
                        <a14:foregroundMark x1="34747" y1="43421" x2="34747" y2="43421"/>
                        <a14:foregroundMark x1="53181" y1="42105" x2="53181" y2="42105"/>
                        <a14:foregroundMark x1="58238" y1="35526" x2="58238" y2="35526"/>
                        <a14:foregroundMark x1="65579" y1="35526" x2="65579" y2="35526"/>
                        <a14:foregroundMark x1="75530" y1="54605" x2="75530" y2="54605"/>
                        <a14:foregroundMark x1="79772" y1="63816" x2="79772" y2="63816"/>
                        <a14:foregroundMark x1="87928" y1="65132" x2="87928" y2="65132"/>
                        <a14:foregroundMark x1="90865" y1="63816" x2="90865" y2="63816"/>
                        <a14:foregroundMark x1="95595" y1="50000" x2="95595" y2="50000"/>
                        <a14:foregroundMark x1="3263" y1="82237" x2="3263" y2="82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03964"/>
            <a:ext cx="1934569" cy="47969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9BB55C-E365-ECD0-E237-F0980F8699F0}"/>
              </a:ext>
            </a:extLst>
          </p:cNvPr>
          <p:cNvCxnSpPr>
            <a:cxnSpLocks/>
          </p:cNvCxnSpPr>
          <p:nvPr/>
        </p:nvCxnSpPr>
        <p:spPr>
          <a:xfrm>
            <a:off x="635000" y="747161"/>
            <a:ext cx="10922000" cy="0"/>
          </a:xfrm>
          <a:prstGeom prst="line">
            <a:avLst/>
          </a:prstGeom>
          <a:ln w="12700">
            <a:solidFill>
              <a:srgbClr val="297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411648-538F-2975-424C-A29C478044B3}"/>
              </a:ext>
            </a:extLst>
          </p:cNvPr>
          <p:cNvSpPr txBox="1"/>
          <p:nvPr/>
        </p:nvSpPr>
        <p:spPr>
          <a:xfrm>
            <a:off x="4886221" y="1439950"/>
            <a:ext cx="24195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 </a:t>
            </a:r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main</a:t>
            </a:r>
          </a:p>
        </p:txBody>
      </p:sp>
      <p:pic>
        <p:nvPicPr>
          <p:cNvPr id="3" name="그림 2" descr="텍스트, 스크린샷, 사람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85FF956-52B2-3959-3649-EAC6777C4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492958"/>
            <a:ext cx="5431980" cy="3269668"/>
          </a:xfrm>
          <a:prstGeom prst="rect">
            <a:avLst/>
          </a:prstGeom>
        </p:spPr>
      </p:pic>
      <p:pic>
        <p:nvPicPr>
          <p:cNvPr id="4" name="그림 3" descr="스크린샷, 인간의 얼굴, 콜라주, 텍스트이(가) 표시된 사진&#10;&#10;자동 생성된 설명">
            <a:extLst>
              <a:ext uri="{FF2B5EF4-FFF2-40B4-BE49-F238E27FC236}">
                <a16:creationId xmlns:a16="http://schemas.microsoft.com/office/drawing/2014/main" id="{0E9980BB-844D-B34B-61C6-487431380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77" y="2770311"/>
            <a:ext cx="5724525" cy="2714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B6E84-AE21-7B3C-513B-2EC287764D7A}"/>
              </a:ext>
            </a:extLst>
          </p:cNvPr>
          <p:cNvSpPr txBox="1"/>
          <p:nvPr/>
        </p:nvSpPr>
        <p:spPr>
          <a:xfrm>
            <a:off x="2983457" y="6091254"/>
            <a:ext cx="62250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Display </a:t>
            </a:r>
            <a:r>
              <a:rPr lang="ko-KR" altLang="en-US" sz="2500" spc="-15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크기에 따른 반응형 디자인 구현</a:t>
            </a:r>
            <a:endParaRPr lang="en-US" altLang="ko-KR" sz="2500" spc="-15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23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317</Words>
  <Application>Microsoft Office PowerPoint</Application>
  <PresentationFormat>와이드스크린</PresentationFormat>
  <Paragraphs>106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G마켓 산스 TTF Bold</vt:lpstr>
      <vt:lpstr>G마켓 산스 TTF Medium</vt:lpstr>
      <vt:lpstr>Open 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성섭</dc:creator>
  <cp:lastModifiedBy>강성구</cp:lastModifiedBy>
  <cp:revision>21</cp:revision>
  <dcterms:created xsi:type="dcterms:W3CDTF">2023-05-25T05:59:56Z</dcterms:created>
  <dcterms:modified xsi:type="dcterms:W3CDTF">2023-05-26T04:47:01Z</dcterms:modified>
</cp:coreProperties>
</file>